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59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886E87-2A12-454E-A144-45DDF50E3296}" type="datetimeFigureOut">
              <a:rPr lang="cs-CZ" smtClean="0"/>
              <a:pPr/>
              <a:t>4.10.2010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190960-45A8-455A-A070-7701FBC200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86E87-2A12-454E-A144-45DDF50E3296}" type="datetimeFigureOut">
              <a:rPr lang="cs-CZ" smtClean="0"/>
              <a:pPr/>
              <a:t>4.10.2010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90960-45A8-455A-A070-7701FBC200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86E87-2A12-454E-A144-45DDF50E3296}" type="datetimeFigureOut">
              <a:rPr lang="cs-CZ" smtClean="0"/>
              <a:pPr/>
              <a:t>4.10.2010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90960-45A8-455A-A070-7701FBC200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86E87-2A12-454E-A144-45DDF50E3296}" type="datetimeFigureOut">
              <a:rPr lang="cs-CZ" smtClean="0"/>
              <a:pPr/>
              <a:t>4.10.2010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90960-45A8-455A-A070-7701FBC200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86E87-2A12-454E-A144-45DDF50E3296}" type="datetimeFigureOut">
              <a:rPr lang="cs-CZ" smtClean="0"/>
              <a:pPr/>
              <a:t>4.10.2010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90960-45A8-455A-A070-7701FBC200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86E87-2A12-454E-A144-45DDF50E3296}" type="datetimeFigureOut">
              <a:rPr lang="cs-CZ" smtClean="0"/>
              <a:pPr/>
              <a:t>4.10.2010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90960-45A8-455A-A070-7701FBC200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86E87-2A12-454E-A144-45DDF50E3296}" type="datetimeFigureOut">
              <a:rPr lang="cs-CZ" smtClean="0"/>
              <a:pPr/>
              <a:t>4.10.2010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90960-45A8-455A-A070-7701FBC200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86E87-2A12-454E-A144-45DDF50E3296}" type="datetimeFigureOut">
              <a:rPr lang="cs-CZ" smtClean="0"/>
              <a:pPr/>
              <a:t>4.10.2010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90960-45A8-455A-A070-7701FBC200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86E87-2A12-454E-A144-45DDF50E3296}" type="datetimeFigureOut">
              <a:rPr lang="cs-CZ" smtClean="0"/>
              <a:pPr/>
              <a:t>4.10.2010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90960-45A8-455A-A070-7701FBC200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B886E87-2A12-454E-A144-45DDF50E3296}" type="datetimeFigureOut">
              <a:rPr lang="cs-CZ" smtClean="0"/>
              <a:pPr/>
              <a:t>4.10.2010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90960-45A8-455A-A070-7701FBC200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886E87-2A12-454E-A144-45DDF50E3296}" type="datetimeFigureOut">
              <a:rPr lang="cs-CZ" smtClean="0"/>
              <a:pPr/>
              <a:t>4.10.2010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190960-45A8-455A-A070-7701FBC200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886E87-2A12-454E-A144-45DDF50E3296}" type="datetimeFigureOut">
              <a:rPr lang="cs-CZ" smtClean="0"/>
              <a:pPr/>
              <a:t>4.10.2010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7190960-45A8-455A-A070-7701FBC200A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lib.cz/cz/image/id26412/" TargetMode="External"/><Relationship Id="rId3" Type="http://schemas.openxmlformats.org/officeDocument/2006/relationships/hyperlink" Target="http://cs.wikipedia.org/wiki/Soubor:Lifecycle_moss_svg_diagram_ces.svg" TargetMode="External"/><Relationship Id="rId7" Type="http://schemas.openxmlformats.org/officeDocument/2006/relationships/hyperlink" Target="http://mirda2.atlasweb.cz/Pokryvnatec%20Schreberuv.htm" TargetMode="External"/><Relationship Id="rId2" Type="http://schemas.openxmlformats.org/officeDocument/2006/relationships/hyperlink" Target="http://www.guh.cz/edu/bi/biologie_rostliny/html05/foto_00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lib.cz/cz/taxonimage/id91636/?taxonid=61366&amp;type=1" TargetMode="External"/><Relationship Id="rId5" Type="http://schemas.openxmlformats.org/officeDocument/2006/relationships/hyperlink" Target="http://cs.wikipedia.org/wiki/Soubor:SphagnumFallax.jpg" TargetMode="External"/><Relationship Id="rId4" Type="http://schemas.openxmlformats.org/officeDocument/2006/relationships/hyperlink" Target="http://cs.wikipedia.org/wiki/Soubor:Polytrichum_commune.jpeg" TargetMode="External"/><Relationship Id="rId9" Type="http://schemas.openxmlformats.org/officeDocument/2006/relationships/hyperlink" Target="http://www.ideje.cz/cz/clanky/realizace-fotosyntezy-v-laborator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800" dirty="0" smtClean="0">
                <a:solidFill>
                  <a:schemeClr val="tx1"/>
                </a:solidFill>
              </a:rPr>
              <a:t>Mechy </a:t>
            </a:r>
            <a:endParaRPr lang="cs-CZ" sz="8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81002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876"/>
            <a:ext cx="3929070" cy="281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4575121" y="857232"/>
            <a:ext cx="4568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Mikrofotografie lístku měříku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4214818"/>
            <a:ext cx="4857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Duté buňky rašeliníku – důvod</a:t>
            </a:r>
          </a:p>
          <a:p>
            <a:r>
              <a:rPr lang="cs-CZ" sz="2400" dirty="0" smtClean="0"/>
              <a:t> proč je schopen zadržet tolik vody.</a:t>
            </a:r>
            <a:endParaRPr lang="cs-CZ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4282" y="1481328"/>
            <a:ext cx="8929718" cy="4525963"/>
          </a:xfrm>
        </p:spPr>
        <p:txBody>
          <a:bodyPr/>
          <a:lstStyle/>
          <a:p>
            <a:pPr>
              <a:buNone/>
            </a:pPr>
            <a:r>
              <a:rPr lang="cs-CZ" sz="1800" dirty="0" smtClean="0">
                <a:hlinkClick r:id="rId2"/>
              </a:rPr>
              <a:t>http://www.</a:t>
            </a:r>
            <a:r>
              <a:rPr lang="cs-CZ" sz="1800" dirty="0" err="1" smtClean="0">
                <a:hlinkClick r:id="rId2"/>
              </a:rPr>
              <a:t>guh.cz</a:t>
            </a:r>
            <a:r>
              <a:rPr lang="cs-CZ" sz="1800" dirty="0" smtClean="0">
                <a:hlinkClick r:id="rId2"/>
              </a:rPr>
              <a:t>/</a:t>
            </a:r>
            <a:r>
              <a:rPr lang="cs-CZ" sz="1800" dirty="0" err="1" smtClean="0">
                <a:hlinkClick r:id="rId2"/>
              </a:rPr>
              <a:t>edu</a:t>
            </a:r>
            <a:r>
              <a:rPr lang="cs-CZ" sz="1800" dirty="0" smtClean="0">
                <a:hlinkClick r:id="rId2"/>
              </a:rPr>
              <a:t>/</a:t>
            </a:r>
            <a:r>
              <a:rPr lang="cs-CZ" sz="1800" dirty="0" err="1" smtClean="0">
                <a:hlinkClick r:id="rId2"/>
              </a:rPr>
              <a:t>bi</a:t>
            </a:r>
            <a:r>
              <a:rPr lang="cs-CZ" sz="1800" dirty="0" smtClean="0">
                <a:hlinkClick r:id="rId2"/>
              </a:rPr>
              <a:t>/biologie_rostliny/html05/foto_006.html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>
                <a:hlinkClick r:id="rId3"/>
              </a:rPr>
              <a:t>http://cs.wikipedia.org/wiki/Soubor:Lifecycle_moss_svg_diagram_ces.svg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>
                <a:hlinkClick r:id="rId4"/>
              </a:rPr>
              <a:t>http://</a:t>
            </a:r>
            <a:r>
              <a:rPr lang="cs-CZ" sz="1800" dirty="0" smtClean="0">
                <a:hlinkClick r:id="rId4"/>
              </a:rPr>
              <a:t>cs.wikipedia.org/wiki/Soubor:Polytrichum_commune.jpeg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>
                <a:hlinkClick r:id="rId5"/>
              </a:rPr>
              <a:t>http://</a:t>
            </a:r>
            <a:r>
              <a:rPr lang="cs-CZ" sz="1800" dirty="0" smtClean="0">
                <a:hlinkClick r:id="rId5"/>
              </a:rPr>
              <a:t>cs.wikipedia.org/wiki/Soubor:SphagnumFallax.jpg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>
                <a:hlinkClick r:id="rId6"/>
              </a:rPr>
              <a:t>http://www.</a:t>
            </a:r>
            <a:r>
              <a:rPr lang="cs-CZ" sz="1800" dirty="0" err="1" smtClean="0">
                <a:hlinkClick r:id="rId6"/>
              </a:rPr>
              <a:t>biolib.cz</a:t>
            </a:r>
            <a:r>
              <a:rPr lang="cs-CZ" sz="1800" dirty="0" smtClean="0">
                <a:hlinkClick r:id="rId6"/>
              </a:rPr>
              <a:t>/</a:t>
            </a:r>
            <a:r>
              <a:rPr lang="cs-CZ" sz="1800" dirty="0" err="1" smtClean="0">
                <a:hlinkClick r:id="rId6"/>
              </a:rPr>
              <a:t>cz</a:t>
            </a:r>
            <a:r>
              <a:rPr lang="cs-CZ" sz="1800" dirty="0" smtClean="0">
                <a:hlinkClick r:id="rId6"/>
              </a:rPr>
              <a:t>/</a:t>
            </a:r>
            <a:r>
              <a:rPr lang="cs-CZ" sz="1800" dirty="0" err="1" smtClean="0">
                <a:hlinkClick r:id="rId6"/>
              </a:rPr>
              <a:t>taxonimage</a:t>
            </a:r>
            <a:r>
              <a:rPr lang="cs-CZ" sz="1800" dirty="0" smtClean="0">
                <a:hlinkClick r:id="rId6"/>
              </a:rPr>
              <a:t>/id91636/?</a:t>
            </a:r>
            <a:r>
              <a:rPr lang="cs-CZ" sz="1800" dirty="0" err="1" smtClean="0">
                <a:hlinkClick r:id="rId6"/>
              </a:rPr>
              <a:t>taxonid</a:t>
            </a:r>
            <a:r>
              <a:rPr lang="cs-CZ" sz="1800" dirty="0" smtClean="0">
                <a:hlinkClick r:id="rId6"/>
              </a:rPr>
              <a:t>=61366&amp;type=1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>
                <a:hlinkClick r:id="rId7"/>
              </a:rPr>
              <a:t>http://</a:t>
            </a:r>
            <a:r>
              <a:rPr lang="cs-CZ" sz="1800" dirty="0" smtClean="0">
                <a:hlinkClick r:id="rId7"/>
              </a:rPr>
              <a:t>mirda2.atlasweb.cz/</a:t>
            </a:r>
            <a:r>
              <a:rPr lang="cs-CZ" sz="1800" dirty="0" err="1" smtClean="0">
                <a:hlinkClick r:id="rId7"/>
              </a:rPr>
              <a:t>Pokryvnatec</a:t>
            </a:r>
            <a:r>
              <a:rPr lang="cs-CZ" sz="1800" dirty="0" smtClean="0">
                <a:hlinkClick r:id="rId7"/>
              </a:rPr>
              <a:t>%20Schreberuv.htm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>
                <a:hlinkClick r:id="rId8"/>
              </a:rPr>
              <a:t>http://www.</a:t>
            </a:r>
            <a:r>
              <a:rPr lang="cs-CZ" sz="1800" dirty="0" err="1" smtClean="0">
                <a:hlinkClick r:id="rId8"/>
              </a:rPr>
              <a:t>biolib.cz</a:t>
            </a:r>
            <a:r>
              <a:rPr lang="cs-CZ" sz="1800" dirty="0" smtClean="0">
                <a:hlinkClick r:id="rId8"/>
              </a:rPr>
              <a:t>/</a:t>
            </a:r>
            <a:r>
              <a:rPr lang="cs-CZ" sz="1800" dirty="0" err="1" smtClean="0">
                <a:hlinkClick r:id="rId8"/>
              </a:rPr>
              <a:t>cz</a:t>
            </a:r>
            <a:r>
              <a:rPr lang="cs-CZ" sz="1800" dirty="0" smtClean="0">
                <a:hlinkClick r:id="rId8"/>
              </a:rPr>
              <a:t>/image/id26412</a:t>
            </a:r>
            <a:r>
              <a:rPr lang="cs-CZ" sz="1800" dirty="0" smtClean="0">
                <a:hlinkClick r:id="rId8"/>
              </a:rPr>
              <a:t>/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>
                <a:hlinkClick r:id="rId9"/>
              </a:rPr>
              <a:t>http://</a:t>
            </a:r>
            <a:r>
              <a:rPr lang="cs-CZ" sz="1800" dirty="0" smtClean="0">
                <a:hlinkClick r:id="rId9"/>
              </a:rPr>
              <a:t>www.ideje.</a:t>
            </a:r>
            <a:r>
              <a:rPr lang="cs-CZ" sz="1800" dirty="0" err="1" smtClean="0">
                <a:hlinkClick r:id="rId9"/>
              </a:rPr>
              <a:t>cz</a:t>
            </a:r>
            <a:r>
              <a:rPr lang="cs-CZ" sz="1800" dirty="0" smtClean="0">
                <a:hlinkClick r:id="rId9"/>
              </a:rPr>
              <a:t>/</a:t>
            </a:r>
            <a:r>
              <a:rPr lang="cs-CZ" sz="1800" dirty="0" err="1" smtClean="0">
                <a:hlinkClick r:id="rId9"/>
              </a:rPr>
              <a:t>cz</a:t>
            </a:r>
            <a:r>
              <a:rPr lang="cs-CZ" sz="1800" dirty="0" smtClean="0">
                <a:hlinkClick r:id="rId9"/>
              </a:rPr>
              <a:t>/</a:t>
            </a:r>
            <a:r>
              <a:rPr lang="cs-CZ" sz="1800" dirty="0" err="1" smtClean="0">
                <a:hlinkClick r:id="rId9"/>
              </a:rPr>
              <a:t>clanky</a:t>
            </a:r>
            <a:r>
              <a:rPr lang="cs-CZ" sz="1800" dirty="0" smtClean="0">
                <a:hlinkClick r:id="rId9"/>
              </a:rPr>
              <a:t>/realizace-</a:t>
            </a:r>
            <a:r>
              <a:rPr lang="cs-CZ" sz="1800" dirty="0" err="1" smtClean="0">
                <a:hlinkClick r:id="rId9"/>
              </a:rPr>
              <a:t>fotosyntezy</a:t>
            </a:r>
            <a:r>
              <a:rPr lang="cs-CZ" sz="1800" dirty="0" smtClean="0">
                <a:hlinkClick r:id="rId9"/>
              </a:rPr>
              <a:t>-v-</a:t>
            </a:r>
            <a:r>
              <a:rPr lang="cs-CZ" sz="1800" dirty="0" err="1" smtClean="0">
                <a:hlinkClick r:id="rId9"/>
              </a:rPr>
              <a:t>laboratori</a:t>
            </a: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223342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Řadí se do skupiny mechorostů</a:t>
            </a:r>
          </a:p>
          <a:p>
            <a:r>
              <a:rPr lang="cs-CZ" dirty="0" smtClean="0"/>
              <a:t>Výtrusné rostliny</a:t>
            </a:r>
          </a:p>
          <a:p>
            <a:r>
              <a:rPr lang="cs-CZ" dirty="0" smtClean="0"/>
              <a:t>Zelené rostliny</a:t>
            </a:r>
          </a:p>
          <a:p>
            <a:r>
              <a:rPr lang="cs-CZ" dirty="0" smtClean="0"/>
              <a:t>V přírodě zadržují vodu – jsou velmi důležité</a:t>
            </a:r>
          </a:p>
          <a:p>
            <a:r>
              <a:rPr lang="cs-CZ" dirty="0" smtClean="0"/>
              <a:t>Označují se jako „pionýrské“ organismy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Charakteristika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Stavba těla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428736"/>
            <a:ext cx="1857388" cy="473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Přímá spojovací šipka 5"/>
          <p:cNvCxnSpPr/>
          <p:nvPr/>
        </p:nvCxnSpPr>
        <p:spPr>
          <a:xfrm>
            <a:off x="3571868" y="6000768"/>
            <a:ext cx="2357454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>
            <a:off x="4071934" y="4786322"/>
            <a:ext cx="2357454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>
            <a:off x="4071934" y="3357562"/>
            <a:ext cx="2357454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>
            <a:off x="4000496" y="1857364"/>
            <a:ext cx="2357454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6000760" y="5786454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Rhizoidy</a:t>
            </a:r>
            <a:endParaRPr lang="cs-CZ" sz="2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500826" y="4429132"/>
            <a:ext cx="1770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Lodyžka s </a:t>
            </a:r>
          </a:p>
          <a:p>
            <a:r>
              <a:rPr lang="cs-CZ" sz="2400" b="1" dirty="0" smtClean="0"/>
              <a:t>lístky</a:t>
            </a:r>
            <a:endParaRPr lang="cs-CZ" sz="2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500826" y="3214686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Štět</a:t>
            </a:r>
            <a:endParaRPr lang="cs-CZ" sz="2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429388" y="1643050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Tobolka</a:t>
            </a:r>
            <a:endParaRPr lang="cs-CZ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Životní cyklus mechů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 descr="rozmno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1285860"/>
            <a:ext cx="3605232" cy="50319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Zástupci mechů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523878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5786447" y="1785926"/>
            <a:ext cx="33575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Ploník: </a:t>
            </a:r>
          </a:p>
          <a:p>
            <a:r>
              <a:rPr lang="cs-CZ" sz="2400" dirty="0" smtClean="0"/>
              <a:t>Hraje důležitou roli v lesním hospodářství, při zadržování vody, dokáže absorbovat až dvacetkrát tolik vody, kolik je jeho vlastní hmotnost.</a:t>
            </a:r>
            <a:endParaRPr lang="cs-CZ" sz="2400" b="1" dirty="0" smtClean="0"/>
          </a:p>
          <a:p>
            <a:endParaRPr lang="cs-CZ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5525582" cy="368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285720" y="4572008"/>
            <a:ext cx="8513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Rašeliník</a:t>
            </a:r>
            <a:r>
              <a:rPr lang="cs-CZ" sz="2400" dirty="0" smtClean="0"/>
              <a:t>: dokáže pojmout obrovské množství vody, až </a:t>
            </a:r>
          </a:p>
          <a:p>
            <a:r>
              <a:rPr lang="cs-CZ" sz="2400" dirty="0" smtClean="0"/>
              <a:t>dvacetinásobek hmotnosti sušiny. </a:t>
            </a:r>
          </a:p>
          <a:p>
            <a:r>
              <a:rPr lang="cs-CZ" sz="2400" dirty="0" smtClean="0"/>
              <a:t>Součást rašeliny. </a:t>
            </a:r>
            <a:endParaRPr lang="cs-CZ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642918"/>
            <a:ext cx="6107924" cy="4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1071538" y="5286388"/>
            <a:ext cx="763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Bělomech sivý</a:t>
            </a:r>
            <a:r>
              <a:rPr lang="cs-CZ" sz="2400" dirty="0" smtClean="0"/>
              <a:t>: tvoří kompaktní polštáře, ostrůvky</a:t>
            </a:r>
            <a:endParaRPr lang="cs-CZ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28604"/>
            <a:ext cx="5214974" cy="391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bdélník 2"/>
          <p:cNvSpPr/>
          <p:nvPr/>
        </p:nvSpPr>
        <p:spPr>
          <a:xfrm>
            <a:off x="2285984" y="4572008"/>
            <a:ext cx="56436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 smtClean="0"/>
              <a:t>Pokryvnatec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Schreberův</a:t>
            </a:r>
            <a:r>
              <a:rPr lang="cs-CZ" sz="2400" b="1" dirty="0" smtClean="0"/>
              <a:t>: </a:t>
            </a:r>
            <a:r>
              <a:rPr lang="cs-CZ" sz="2400" dirty="0" smtClean="0"/>
              <a:t>Lístky jsou střechovitě uspořádané, velmi vyduté, široce vejčité, naspodu ohrnuté. Lístky na větvích jsou menší než na lodyžkách.</a:t>
            </a:r>
            <a:r>
              <a:rPr lang="cs-CZ" sz="2400" dirty="0" smtClean="0"/>
              <a:t> </a:t>
            </a:r>
            <a:endParaRPr lang="cs-CZ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000108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2357422" y="357166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Měřík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000232" y="5572140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Má velmi tenké lístky, které lze krásně pozorovat pod mikroskopem</a:t>
            </a:r>
            <a:endParaRPr lang="cs-CZ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108</TotalTime>
  <Words>170</Words>
  <Application>Microsoft Office PowerPoint</Application>
  <PresentationFormat>Předvádění na obrazovce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Shluk</vt:lpstr>
      <vt:lpstr>Mechy </vt:lpstr>
      <vt:lpstr>Charakteristika</vt:lpstr>
      <vt:lpstr>Stavba těla</vt:lpstr>
      <vt:lpstr>Životní cyklus mechů</vt:lpstr>
      <vt:lpstr>Zástupci mechů</vt:lpstr>
      <vt:lpstr>Snímek 6</vt:lpstr>
      <vt:lpstr>Snímek 7</vt:lpstr>
      <vt:lpstr>Snímek 8</vt:lpstr>
      <vt:lpstr>Snímek 9</vt:lpstr>
      <vt:lpstr>Snímek 10</vt:lpstr>
      <vt:lpstr>Snímek 11</vt:lpstr>
    </vt:vector>
  </TitlesOfParts>
  <Company>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Mechy </dc:title>
  <dc:creator>PC</dc:creator>
  <cp:lastModifiedBy>PC</cp:lastModifiedBy>
  <cp:revision>2</cp:revision>
  <dcterms:created xsi:type="dcterms:W3CDTF">2010-10-03T19:37:46Z</dcterms:created>
  <dcterms:modified xsi:type="dcterms:W3CDTF">2010-10-04T05:32:20Z</dcterms:modified>
</cp:coreProperties>
</file>